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4.xml" ContentType="application/vnd.openxmlformats-officedocument.theme+xml"/>
  <Override PartName="/ppt/slideLayouts/slideLayout21.xml" ContentType="application/vnd.openxmlformats-officedocument.presentationml.slideLayout+xml"/>
  <Override PartName="/ppt/theme/theme15.xml" ContentType="application/vnd.openxmlformats-officedocument.theme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82" r:id="rId15"/>
    <p:sldMasterId id="2147483684" r:id="rId16"/>
    <p:sldMasterId id="2147483686" r:id="rId17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EB3"/>
    <a:srgbClr val="A41623"/>
    <a:srgbClr val="EEF0F2"/>
    <a:srgbClr val="141414"/>
    <a:srgbClr val="ECC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3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tableStyles" Target="tableStyles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BA147DA-A301-403B-8A27-ED8D3B87F085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45302C6-0525-4E69-BCAF-CB0EFC27AF93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734A3F01-3A5D-4599-B780-811A951EF58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D1ABFD0A-677B-4050-90AF-463CF8F2F125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A02B47E2-90AD-4F54-B4A9-167BBF8C95A9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1C1C7E88-ACD3-40A6-9575-CD482E9088F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61B4FAE7-15F6-4901-AB1B-314696DA3E15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7580FB90-96D6-4F69-B3A1-4E8912FBE88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1C9E3B6D-01E1-488E-8E51-7C27A4EB53E6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2471A7F3-46A7-44CB-8A0E-62FE4C02CCE7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1C22AE2F-8D50-43C0-A655-A01AC5479F0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D179027-C50E-4D66-823B-3940372723F4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B6EC88B0-76F9-48EB-9CF9-96E82D4CCBF2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48EC5299-259E-455B-88D4-C4A2C694BD3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4E83DBA2-F05A-4F63-AE9C-C66932384091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875CC599-7E99-4440-AF31-C00EBFEF1CC4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D5CAD51-2692-4D65-B6CE-3B59047FA9DF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F8BCF21-A0A9-431A-BFA6-3F6E430CBC6A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C00BDCF-9E10-456A-A84B-0F45136A4471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68DE7AE-A2FC-442B-B3FA-B282C83EE99C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8BEB92B-2181-4F81-9B56-5B16F0F3850D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294715D-8E24-4588-AF1A-0E9763187DEF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4FBFC284-7C05-430F-B121-4F09C4E713A6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1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7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2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3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4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5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48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4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94BAD0F-95F7-42E7-8D17-A42E52233598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cxnSp>
        <p:nvCxnSpPr>
          <p:cNvPr id="10" name="Straight Connector 15"/>
          <p:cNvCxnSpPr/>
          <p:nvPr/>
        </p:nvCxnSpPr>
        <p:spPr>
          <a:xfrm flipH="1">
            <a:off x="8227800" y="8280"/>
            <a:ext cx="3810240" cy="3810240"/>
          </a:xfrm>
          <a:prstGeom prst="straightConnector1">
            <a:avLst/>
          </a:prstGeom>
          <a:ln w="12700" cap="rnd">
            <a:solidFill>
              <a:srgbClr val="FFFFFF"/>
            </a:solidFill>
            <a:round/>
          </a:ln>
        </p:spPr>
      </p:cxnSp>
      <p:cxnSp>
        <p:nvCxnSpPr>
          <p:cNvPr id="11" name="Straight Connector 16"/>
          <p:cNvCxnSpPr/>
          <p:nvPr/>
        </p:nvCxnSpPr>
        <p:spPr>
          <a:xfrm flipH="1">
            <a:off x="6108120" y="91440"/>
            <a:ext cx="6080760" cy="6081120"/>
          </a:xfrm>
          <a:prstGeom prst="straightConnector1">
            <a:avLst/>
          </a:prstGeom>
          <a:ln w="12700" cap="rnd">
            <a:solidFill>
              <a:srgbClr val="FFFFFF"/>
            </a:solidFill>
            <a:round/>
          </a:ln>
        </p:spPr>
      </p:cxnSp>
      <p:cxnSp>
        <p:nvCxnSpPr>
          <p:cNvPr id="12" name="Straight Connector 18"/>
          <p:cNvCxnSpPr/>
          <p:nvPr/>
        </p:nvCxnSpPr>
        <p:spPr>
          <a:xfrm flipH="1">
            <a:off x="7235640" y="228600"/>
            <a:ext cx="4953240" cy="4953240"/>
          </a:xfrm>
          <a:prstGeom prst="straightConnector1">
            <a:avLst/>
          </a:prstGeom>
          <a:ln w="12700" cap="rnd">
            <a:solidFill>
              <a:srgbClr val="FFFFFF"/>
            </a:solidFill>
            <a:round/>
          </a:ln>
        </p:spPr>
      </p:cxnSp>
      <p:cxnSp>
        <p:nvCxnSpPr>
          <p:cNvPr id="13" name="Straight Connector 20"/>
          <p:cNvCxnSpPr/>
          <p:nvPr/>
        </p:nvCxnSpPr>
        <p:spPr>
          <a:xfrm flipH="1">
            <a:off x="7335720" y="32040"/>
            <a:ext cx="4853160" cy="4853520"/>
          </a:xfrm>
          <a:prstGeom prst="straightConnector1">
            <a:avLst/>
          </a:prstGeom>
          <a:ln w="31750" cap="rnd">
            <a:solidFill>
              <a:srgbClr val="FFFFFF"/>
            </a:solidFill>
            <a:round/>
          </a:ln>
        </p:spPr>
      </p:cxnSp>
      <p:cxnSp>
        <p:nvCxnSpPr>
          <p:cNvPr id="14" name="Straight Connector 22"/>
          <p:cNvCxnSpPr/>
          <p:nvPr/>
        </p:nvCxnSpPr>
        <p:spPr>
          <a:xfrm flipH="1">
            <a:off x="7845120" y="609480"/>
            <a:ext cx="4343760" cy="4343760"/>
          </a:xfrm>
          <a:prstGeom prst="straightConnector1">
            <a:avLst/>
          </a:prstGeom>
          <a:ln w="31750" cap="rnd">
            <a:solidFill>
              <a:srgbClr val="FFFFFF"/>
            </a:solidFill>
            <a:round/>
          </a:ln>
        </p:spPr>
      </p:cxn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Séptimo nivel del esquema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15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16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17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18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119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200240" lvl="2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542960" lvl="3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114640" lvl="4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dt" idx="28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 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ftr" idx="29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 idx="30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AADF37A-8088-421B-A038-348DE1CB36B0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28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29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30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31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132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4360" y="2006640"/>
            <a:ext cx="8534160" cy="228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4360" y="4495680"/>
            <a:ext cx="8534160" cy="1498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dt" idx="31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ftr" idx="32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137" name="PlaceHolder 5"/>
          <p:cNvSpPr>
            <a:spLocks noGrp="1"/>
          </p:cNvSpPr>
          <p:nvPr>
            <p:ph type="sldNum" idx="33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F54DAA9-75D9-426F-B7ED-B50C1F4B2582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39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40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41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42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143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937400" cy="361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200240" lvl="2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542960" lvl="3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114640" lvl="4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808240" y="685800"/>
            <a:ext cx="4934160" cy="361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200240" lvl="2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542960" lvl="3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114640" lvl="4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dt" idx="34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ftr" idx="35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149" name="PlaceHolder 6"/>
          <p:cNvSpPr>
            <a:spLocks noGrp="1"/>
          </p:cNvSpPr>
          <p:nvPr>
            <p:ph type="sldNum" idx="36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5E389DB-6EAD-4E40-866A-DA0EA8106458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54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55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56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57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158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972000" y="685800"/>
            <a:ext cx="464940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800" b="0" u="none" strike="noStrike">
                <a:solidFill>
                  <a:schemeClr val="lt1"/>
                </a:solidFill>
                <a:uFillTx/>
                <a:latin typeface="Century Gothic"/>
              </a:rPr>
              <a:t>Editar los estilos de texto del patrón</a:t>
            </a:r>
            <a:endParaRPr lang="en-US" sz="2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84360" y="1270440"/>
            <a:ext cx="4937400" cy="303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200240" lvl="2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542960" lvl="3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114640" lvl="4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78960" y="685800"/>
            <a:ext cx="466488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800" b="0" u="none" strike="noStrike">
                <a:solidFill>
                  <a:schemeClr val="lt1"/>
                </a:solidFill>
                <a:uFillTx/>
                <a:latin typeface="Century Gothic"/>
              </a:rPr>
              <a:t>Editar los estilos de texto del patrón</a:t>
            </a:r>
            <a:endParaRPr lang="en-US" sz="2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5806440" y="1262160"/>
            <a:ext cx="4928760" cy="303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200240" lvl="2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542960" lvl="3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114640" lvl="4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dt" idx="37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ftr" idx="38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166" name="PlaceHolder 8"/>
          <p:cNvSpPr>
            <a:spLocks noGrp="1"/>
          </p:cNvSpPr>
          <p:nvPr>
            <p:ph type="sldNum" idx="39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9A3BDDA-75CB-4192-8824-52A405546186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68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69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70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71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172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dt" idx="40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 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ftr" idx="41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76" name="PlaceHolder 4"/>
          <p:cNvSpPr>
            <a:spLocks noGrp="1"/>
          </p:cNvSpPr>
          <p:nvPr>
            <p:ph type="sldNum" idx="42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3122B81-B641-48F2-84FE-B1D46F89C47F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Séptimo nivel del esquema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87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88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89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90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191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192" name="PlaceHolder 1"/>
          <p:cNvSpPr>
            <a:spLocks noGrp="1"/>
          </p:cNvSpPr>
          <p:nvPr>
            <p:ph type="dt" idx="43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44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194" name="PlaceHolder 3"/>
          <p:cNvSpPr>
            <a:spLocks noGrp="1"/>
          </p:cNvSpPr>
          <p:nvPr>
            <p:ph type="sldNum" idx="45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6578131-64BC-4B27-9527-963D9BF5C87D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96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97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98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99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200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7085160" y="685800"/>
            <a:ext cx="36572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24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24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5943240" cy="530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200240" lvl="2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542960" lvl="3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114640" lvl="4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7085160" y="2209680"/>
            <a:ext cx="3657240" cy="209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dt" idx="46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 idx="47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206" name="PlaceHolder 6"/>
          <p:cNvSpPr>
            <a:spLocks noGrp="1"/>
          </p:cNvSpPr>
          <p:nvPr>
            <p:ph type="sldNum" idx="48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F55A770-6AE4-42E5-8D16-5DC194186391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208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209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210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211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212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722840" y="1447920"/>
            <a:ext cx="601956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28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2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988920" y="914400"/>
            <a:ext cx="3280680" cy="4571640"/>
          </a:xfrm>
          <a:prstGeom prst="rect">
            <a:avLst/>
          </a:prstGeom>
          <a:noFill/>
          <a:ln w="15840">
            <a:solidFill>
              <a:schemeClr val="dk1">
                <a:alpha val="40000"/>
              </a:schemeClr>
            </a:solidFill>
            <a:round/>
          </a:ln>
        </p:spPr>
        <p:txBody>
          <a:bodyPr lIns="90000" tIns="45000" rIns="90000" bIns="45000" anchor="t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1600" b="0" u="none" strike="noStrike">
                <a:solidFill>
                  <a:schemeClr val="lt1"/>
                </a:solidFill>
                <a:uFillTx/>
                <a:latin typeface="Century Gothic"/>
              </a:rPr>
              <a:t>Haga clic en el icono para agregar una imagen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722840" y="2777040"/>
            <a:ext cx="6021000" cy="2048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dt" idx="49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ftr" idx="50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218" name="PlaceHolder 6"/>
          <p:cNvSpPr>
            <a:spLocks noGrp="1"/>
          </p:cNvSpPr>
          <p:nvPr>
            <p:ph type="sldNum" idx="51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57E0F87-4955-453D-800D-E36DC0FEC12B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9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20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21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22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23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5800" y="533520"/>
            <a:ext cx="10818360" cy="3123720"/>
          </a:xfrm>
          <a:prstGeom prst="rect">
            <a:avLst/>
          </a:prstGeom>
          <a:noFill/>
          <a:ln w="15840">
            <a:solidFill>
              <a:schemeClr val="dk1">
                <a:alpha val="40000"/>
              </a:schemeClr>
            </a:solidFill>
            <a:round/>
          </a:ln>
        </p:spPr>
        <p:txBody>
          <a:bodyPr lIns="90000" tIns="45000" rIns="90000" bIns="45000" anchor="t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1600" b="0" u="none" strike="noStrike">
                <a:solidFill>
                  <a:schemeClr val="lt1"/>
                </a:solidFill>
                <a:uFillTx/>
                <a:latin typeface="Century Gothic"/>
              </a:rPr>
              <a:t>Haga clic en el icono para agregar una imagen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14400" y="3843720"/>
            <a:ext cx="830376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4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5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29" name="PlaceHolder 6"/>
          <p:cNvSpPr>
            <a:spLocks noGrp="1"/>
          </p:cNvSpPr>
          <p:nvPr>
            <p:ph type="sldNum" idx="6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5273C6F-E05A-46EF-B012-9323FC4FBCAF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31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32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33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34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35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10058040" cy="2742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2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2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4360" y="4114800"/>
            <a:ext cx="8535600" cy="1879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7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 idx="8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40" name="PlaceHolder 5"/>
          <p:cNvSpPr>
            <a:spLocks noGrp="1"/>
          </p:cNvSpPr>
          <p:nvPr>
            <p:ph type="sldNum" idx="9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92B43BA-825F-4284-A5B1-21AEFB514767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42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43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44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45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46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41560" y="685800"/>
            <a:ext cx="9143640" cy="2742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2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2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446120" y="3429000"/>
            <a:ext cx="853416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84360" y="4300920"/>
            <a:ext cx="8534160" cy="168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10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11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sldNum" idx="12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0336687-4A8D-49E1-BBC0-5F08B7889616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" name="TextBox 13"/>
          <p:cNvSpPr/>
          <p:nvPr/>
        </p:nvSpPr>
        <p:spPr>
          <a:xfrm>
            <a:off x="531720" y="8121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defTabSz="457200">
              <a:lnSpc>
                <a:spcPct val="100000"/>
              </a:lnSpc>
            </a:pPr>
            <a:r>
              <a:rPr lang="en-US" sz="8000" b="0" u="none" strike="noStrike">
                <a:solidFill>
                  <a:schemeClr val="lt1"/>
                </a:solidFill>
                <a:uFillTx/>
                <a:latin typeface="Century Gothic"/>
              </a:rPr>
              <a:t>“</a:t>
            </a:r>
            <a:endParaRPr lang="es-ES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4" name="TextBox 14"/>
          <p:cNvSpPr/>
          <p:nvPr/>
        </p:nvSpPr>
        <p:spPr>
          <a:xfrm>
            <a:off x="10285560" y="27687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 defTabSz="457200">
              <a:lnSpc>
                <a:spcPct val="100000"/>
              </a:lnSpc>
            </a:pPr>
            <a:r>
              <a:rPr lang="en-US" sz="8000" b="0" u="none" strike="noStrike">
                <a:solidFill>
                  <a:schemeClr val="lt1"/>
                </a:solidFill>
                <a:uFillTx/>
                <a:latin typeface="Century Gothic"/>
              </a:rPr>
              <a:t>”</a:t>
            </a:r>
            <a:endParaRPr lang="es-ES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56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57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58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59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60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4360" y="3429000"/>
            <a:ext cx="8534160" cy="1697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2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2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4360" y="5132880"/>
            <a:ext cx="8535600" cy="860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dt" idx="13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ftr" idx="14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65" name="PlaceHolder 5"/>
          <p:cNvSpPr>
            <a:spLocks noGrp="1"/>
          </p:cNvSpPr>
          <p:nvPr>
            <p:ph type="sldNum" idx="15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C2004A5-9C91-43C9-8C82-754C2DA3E492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67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68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69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70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71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41560" y="685800"/>
            <a:ext cx="9143640" cy="2742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2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2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4360" y="3928680"/>
            <a:ext cx="8534160" cy="1049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400" b="0" u="none" strike="noStrike" cap="all">
                <a:solidFill>
                  <a:schemeClr val="lt1"/>
                </a:solidFill>
                <a:uFillTx/>
                <a:latin typeface="Century Gothic"/>
              </a:rPr>
              <a:t>Editar los estilos de texto del patrón</a:t>
            </a:r>
            <a:endParaRPr lang="en-US" sz="2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84360" y="4978440"/>
            <a:ext cx="8534160" cy="101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16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ftr" idx="17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77" name="PlaceHolder 6"/>
          <p:cNvSpPr>
            <a:spLocks noGrp="1"/>
          </p:cNvSpPr>
          <p:nvPr>
            <p:ph type="sldNum" idx="18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41BF599-BAEF-4A16-854E-483851792A65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8" name="TextBox 10"/>
          <p:cNvSpPr/>
          <p:nvPr/>
        </p:nvSpPr>
        <p:spPr>
          <a:xfrm>
            <a:off x="531720" y="8121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defTabSz="457200">
              <a:lnSpc>
                <a:spcPct val="100000"/>
              </a:lnSpc>
            </a:pPr>
            <a:r>
              <a:rPr lang="en-US" sz="8000" b="0" u="none" strike="noStrike">
                <a:solidFill>
                  <a:schemeClr val="lt1"/>
                </a:solidFill>
                <a:uFillTx/>
                <a:latin typeface="Century Gothic"/>
              </a:rPr>
              <a:t>“</a:t>
            </a:r>
            <a:endParaRPr lang="es-ES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TextBox 11"/>
          <p:cNvSpPr/>
          <p:nvPr/>
        </p:nvSpPr>
        <p:spPr>
          <a:xfrm>
            <a:off x="10285560" y="27687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 defTabSz="457200">
              <a:lnSpc>
                <a:spcPct val="100000"/>
              </a:lnSpc>
            </a:pPr>
            <a:r>
              <a:rPr lang="en-US" sz="8000" b="0" u="none" strike="noStrike">
                <a:solidFill>
                  <a:schemeClr val="lt1"/>
                </a:solidFill>
                <a:uFillTx/>
                <a:latin typeface="Century Gothic"/>
              </a:rPr>
              <a:t>”</a:t>
            </a:r>
            <a:endParaRPr lang="es-ES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81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82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83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84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85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10058040" cy="2742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4360" y="3928680"/>
            <a:ext cx="853416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400" b="0" u="none" strike="noStrike" cap="all">
                <a:solidFill>
                  <a:schemeClr val="lt1"/>
                </a:solidFill>
                <a:uFillTx/>
                <a:latin typeface="Century Gothic"/>
              </a:rPr>
              <a:t>Editar los estilos de texto del patrón</a:t>
            </a:r>
            <a:endParaRPr lang="en-US" sz="2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84360" y="4766760"/>
            <a:ext cx="8534160" cy="1227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19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20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91" name="PlaceHolder 6"/>
          <p:cNvSpPr>
            <a:spLocks noGrp="1"/>
          </p:cNvSpPr>
          <p:nvPr>
            <p:ph type="sldNum" idx="21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D24DCCF-1DC0-4C73-B108-FA4694A4C9A0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93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94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95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96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97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200240" lvl="2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542960" lvl="3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114640" lvl="4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dt" idx="22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 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ftr" idx="23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02" name="PlaceHolder 5"/>
          <p:cNvSpPr>
            <a:spLocks noGrp="1"/>
          </p:cNvSpPr>
          <p:nvPr>
            <p:ph type="sldNum" idx="24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0D98021-97BE-49F2-83E0-1F5561081699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04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05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06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107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  <p:cxnSp>
          <p:nvCxnSpPr>
            <p:cNvPr id="108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w="28575" cap="rnd">
              <a:solidFill>
                <a:srgbClr val="FFFFFF"/>
              </a:solidFill>
              <a:round/>
            </a:ln>
          </p:spPr>
        </p:cxnSp>
      </p:grp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85360" y="685800"/>
            <a:ext cx="2057040" cy="457164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85800" y="685800"/>
            <a:ext cx="7822800" cy="53082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2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743040" lvl="1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200240" lvl="2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542960" lvl="3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114640" lvl="4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s-ES" sz="14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lang="en-US" sz="14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dt" idx="25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en-US" sz="10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 </a:t>
            </a:r>
            <a:endParaRPr lang="es-ES" sz="10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ftr" idx="26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FFFFFF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13" name="PlaceHolder 5"/>
          <p:cNvSpPr>
            <a:spLocks noGrp="1"/>
          </p:cNvSpPr>
          <p:nvPr>
            <p:ph type="sldNum" idx="27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6D61C29-8BA9-46A0-BC7F-375293B3145B}" type="slidenum">
              <a:rPr lang="en-US" sz="3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‹Nº›</a:t>
            </a:fld>
            <a:endParaRPr lang="es-ES" sz="3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12" Type="http://schemas.openxmlformats.org/officeDocument/2006/relationships/image" Target="../media/image18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wmf"/><Relationship Id="rId11" Type="http://schemas.openxmlformats.org/officeDocument/2006/relationships/image" Target="../media/image17.w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s-ES" sz="4800" b="0" u="none" strike="noStrike" cap="all">
                <a:solidFill>
                  <a:schemeClr val="lt1"/>
                </a:solidFill>
                <a:uFillTx/>
                <a:latin typeface="Planewalker"/>
              </a:rPr>
              <a:t>ARCADIA</a:t>
            </a:r>
            <a:br>
              <a:rPr sz="4800"/>
            </a:br>
            <a:r>
              <a:rPr lang="es-ES" sz="4800" b="0" u="none" strike="noStrike" cap="all">
                <a:solidFill>
                  <a:schemeClr val="lt1"/>
                </a:solidFill>
                <a:uFillTx/>
                <a:latin typeface="Planewalker"/>
              </a:rPr>
              <a:t>Tu tienda TCG</a:t>
            </a:r>
            <a:endParaRPr lang="en-US" sz="4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1234080" y="3907080"/>
            <a:ext cx="6400440" cy="1946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Andrés Bravo, Carlos Garrido, Aarón Quesada</a:t>
            </a:r>
            <a:endParaRPr lang="es-ES" sz="1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Imagen 4"/>
          <p:cNvSpPr/>
          <p:nvPr/>
        </p:nvSpPr>
        <p:spPr>
          <a:xfrm>
            <a:off x="8408880" y="1676520"/>
            <a:ext cx="3204000" cy="320400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679760" y="21204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Planewalker"/>
              </a:rPr>
              <a:t>Elección de la palera provisional y definitiva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87960" y="2658240"/>
            <a:ext cx="464940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3600" b="0" u="none" strike="noStrike">
                <a:solidFill>
                  <a:schemeClr val="lt1"/>
                </a:solidFill>
                <a:uFillTx/>
                <a:latin typeface="Planewalker"/>
              </a:rPr>
              <a:t>Provisional</a:t>
            </a:r>
            <a:endParaRPr lang="en-US" sz="3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72" name="Marcador de contenido 6"/>
          <p:cNvPicPr/>
          <p:nvPr/>
        </p:nvPicPr>
        <p:blipFill>
          <a:blip r:embed="rId2"/>
          <a:stretch/>
        </p:blipFill>
        <p:spPr>
          <a:xfrm>
            <a:off x="191880" y="3738960"/>
            <a:ext cx="5322600" cy="788760"/>
          </a:xfrm>
          <a:prstGeom prst="rect">
            <a:avLst/>
          </a:prstGeom>
          <a:ln w="0">
            <a:noFill/>
          </a:ln>
        </p:spPr>
      </p:pic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5947200" y="2658240"/>
            <a:ext cx="466488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3600" b="0" u="none" strike="noStrike">
                <a:solidFill>
                  <a:schemeClr val="lt1"/>
                </a:solidFill>
                <a:uFillTx/>
                <a:latin typeface="Planewalker"/>
              </a:rPr>
              <a:t>Definitiva</a:t>
            </a:r>
            <a:endParaRPr lang="en-US" sz="3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74" name="Marcador de contenido 7"/>
          <p:cNvPicPr/>
          <p:nvPr/>
        </p:nvPicPr>
        <p:blipFill>
          <a:blip r:embed="rId3"/>
          <a:stretch/>
        </p:blipFill>
        <p:spPr>
          <a:xfrm>
            <a:off x="5673960" y="3738960"/>
            <a:ext cx="5979600" cy="78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797000" y="2279880"/>
            <a:ext cx="601956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s-ES" sz="2800" b="0" u="none" strike="noStrike" cap="all">
                <a:solidFill>
                  <a:schemeClr val="lt1"/>
                </a:solidFill>
                <a:uFillTx/>
                <a:latin typeface="Planewalker"/>
              </a:rPr>
              <a:t>¿Por qué cambiar?</a:t>
            </a:r>
            <a:endParaRPr lang="en-US" sz="2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76" name="Marcador de posición de imagen 5"/>
          <p:cNvSpPr/>
          <p:nvPr/>
        </p:nvSpPr>
        <p:spPr>
          <a:xfrm>
            <a:off x="988920" y="914400"/>
            <a:ext cx="3280680" cy="4571640"/>
          </a:xfrm>
          <a:prstGeom prst="snip2DiagRect">
            <a:avLst>
              <a:gd name="adj1" fmla="val 10815"/>
              <a:gd name="adj2" fmla="val 0"/>
            </a:avLst>
          </a:prstGeom>
          <a:blipFill rotWithShape="0">
            <a:blip r:embed="rId2"/>
            <a:srcRect/>
            <a:stretch/>
          </a:blipFill>
          <a:ln w="15875">
            <a:solidFill>
              <a:srgbClr val="FFFFFF">
                <a:alpha val="40000"/>
              </a:srgbClr>
            </a:solidFill>
            <a:round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275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Motivos: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el color de la marca y se refiere al producto.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trata de un color que resalta mucho.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También es un color cálido y conviene para una tienda.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contrasta muy bien con los demás colores.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menos saturado que un amarillo vivo, que ofende más a la vista.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el amarillo básico tiene malas connotaciones.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Evoca a Egipto y está relacionado con uno de nuestros productos.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trata de un color históricamente relacionado con la magia.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79" name="CuadroTexto 4"/>
          <p:cNvSpPr/>
          <p:nvPr/>
        </p:nvSpPr>
        <p:spPr>
          <a:xfrm>
            <a:off x="915537" y="5214240"/>
            <a:ext cx="274284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ES" sz="2400" b="0" u="none" strike="noStrike" dirty="0" err="1">
                <a:solidFill>
                  <a:schemeClr val="lt1"/>
                </a:solidFill>
                <a:uFillTx/>
                <a:latin typeface="Planewalker"/>
                <a:ea typeface="Verdana"/>
              </a:rPr>
              <a:t>Saffron</a:t>
            </a:r>
            <a:r>
              <a:rPr lang="es-ES" sz="2400" b="0" u="none" strike="noStrike" dirty="0">
                <a:solidFill>
                  <a:schemeClr val="lt1"/>
                </a:solidFill>
                <a:uFillTx/>
                <a:latin typeface="Planewalker"/>
                <a:ea typeface="Verdana"/>
              </a:rPr>
              <a:t> #ECC643 </a:t>
            </a:r>
            <a:endParaRPr lang="es-ES" sz="2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278CC7C-001A-4482-A8E0-F6AF1D257CEF}"/>
              </a:ext>
            </a:extLst>
          </p:cNvPr>
          <p:cNvSpPr/>
          <p:nvPr/>
        </p:nvSpPr>
        <p:spPr>
          <a:xfrm>
            <a:off x="875565" y="939240"/>
            <a:ext cx="2782812" cy="4275000"/>
          </a:xfrm>
          <a:prstGeom prst="rect">
            <a:avLst/>
          </a:prstGeom>
          <a:solidFill>
            <a:srgbClr val="ECC6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627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un color semejante al del fondo.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el color negro es el más usado para los textos.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trata del color secundario de nuestra marca.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También está relacionado con uno de nuestros productos.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Dado que no es un color completamente apagado, no crea un contraste tan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    violento.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los temas oscuros no suelen usar un negro puro.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Evoca tranquilidad y elegancia.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82" name="CuadroTexto 4"/>
          <p:cNvSpPr/>
          <p:nvPr/>
        </p:nvSpPr>
        <p:spPr>
          <a:xfrm>
            <a:off x="968188" y="4962102"/>
            <a:ext cx="274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ES" sz="2400" b="0" u="none" strike="noStrike" dirty="0" err="1">
                <a:solidFill>
                  <a:schemeClr val="lt1"/>
                </a:solidFill>
                <a:uFillTx/>
                <a:latin typeface="Planewalker"/>
                <a:ea typeface="Verdana"/>
              </a:rPr>
              <a:t>Night</a:t>
            </a:r>
            <a:r>
              <a:rPr lang="es-ES" sz="2400" b="0" u="none" strike="noStrike" dirty="0">
                <a:solidFill>
                  <a:schemeClr val="lt1"/>
                </a:solidFill>
                <a:uFillTx/>
                <a:latin typeface="Planewalker"/>
                <a:ea typeface="Verdana"/>
              </a:rPr>
              <a:t> #141414</a:t>
            </a:r>
            <a:endParaRPr lang="es-ES" sz="2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7F1F1-2312-468E-B97A-A58D99D9B541}"/>
              </a:ext>
            </a:extLst>
          </p:cNvPr>
          <p:cNvSpPr/>
          <p:nvPr/>
        </p:nvSpPr>
        <p:spPr>
          <a:xfrm>
            <a:off x="968188" y="939240"/>
            <a:ext cx="2742840" cy="3991348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275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Motivos: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es un color óptimo para fondos, dependiendo de la sección.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Las tonalidades de blanco son colores base para cualquier página web.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Un blanco "sucio" es menos violento a la vista.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diferencia más de un blanco puro, que es el estándar.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Dado que el resto la paleta son colores cálidos y poco saturados, un blanco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puro resaltaría demasiado.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Carece de connotaciones negativas.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85" name="CuadroTexto 4"/>
          <p:cNvSpPr/>
          <p:nvPr/>
        </p:nvSpPr>
        <p:spPr>
          <a:xfrm>
            <a:off x="1035360" y="5029920"/>
            <a:ext cx="315072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ES" sz="1800" b="0" u="none" strike="noStrike" dirty="0">
                <a:uFillTx/>
                <a:latin typeface="Planewalker"/>
                <a:ea typeface="Verdana"/>
              </a:rPr>
              <a:t>Anti-Flash White #EEF0F2</a:t>
            </a:r>
            <a:endParaRPr lang="es-ES" sz="1800" b="0" u="none" strike="noStrike" dirty="0">
              <a:uFillTx/>
              <a:latin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2922CE-2054-4C2B-8739-53B076FDD526}"/>
              </a:ext>
            </a:extLst>
          </p:cNvPr>
          <p:cNvSpPr/>
          <p:nvPr/>
        </p:nvSpPr>
        <p:spPr>
          <a:xfrm>
            <a:off x="1035360" y="754920"/>
            <a:ext cx="2782812" cy="4275000"/>
          </a:xfrm>
          <a:prstGeom prst="rect">
            <a:avLst/>
          </a:prstGeom>
          <a:solidFill>
            <a:srgbClr val="EEF0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275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Motivos: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Toda la competencia usa tonalidades de rojo.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un color muy llamativo.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Conjunta con nuestra paleta cálida.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Un color más saturado resulta demasiado violento frente a nuestros otros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 colores.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Al no ser tan saturado desprende más elegancia y más comodidad.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un color fuerte, amable, viril y con energía.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88" name="CuadroTexto 4"/>
          <p:cNvSpPr/>
          <p:nvPr/>
        </p:nvSpPr>
        <p:spPr>
          <a:xfrm>
            <a:off x="1112760" y="5214240"/>
            <a:ext cx="274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ES" sz="2400" b="0" u="none" strike="noStrike" dirty="0" err="1">
                <a:solidFill>
                  <a:schemeClr val="lt1"/>
                </a:solidFill>
                <a:uFillTx/>
                <a:latin typeface="Planewalker"/>
                <a:ea typeface="Verdana"/>
              </a:rPr>
              <a:t>Madder</a:t>
            </a:r>
            <a:r>
              <a:rPr lang="es-ES" sz="2400" b="0" u="none" strike="noStrike" dirty="0">
                <a:solidFill>
                  <a:schemeClr val="lt1"/>
                </a:solidFill>
                <a:uFillTx/>
                <a:latin typeface="Planewalker"/>
                <a:ea typeface="Verdana"/>
              </a:rPr>
              <a:t> #</a:t>
            </a:r>
            <a:r>
              <a:rPr lang="es-ES" sz="1800" b="0" u="none" strike="noStrike" dirty="0">
                <a:solidFill>
                  <a:schemeClr val="lt1"/>
                </a:solidFill>
                <a:uFillTx/>
                <a:latin typeface="Planewalker"/>
                <a:ea typeface="Verdana"/>
              </a:rPr>
              <a:t>A41623 </a:t>
            </a:r>
            <a:endParaRPr lang="es-ES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E6F3DD-6954-489D-86F4-71B3D0B9B2D1}"/>
              </a:ext>
            </a:extLst>
          </p:cNvPr>
          <p:cNvSpPr/>
          <p:nvPr/>
        </p:nvSpPr>
        <p:spPr>
          <a:xfrm>
            <a:off x="875565" y="939240"/>
            <a:ext cx="2782812" cy="4275000"/>
          </a:xfrm>
          <a:prstGeom prst="rect">
            <a:avLst/>
          </a:prstGeom>
          <a:solidFill>
            <a:srgbClr val="A41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275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Motivos: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trata de un color análogo al Saffron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lo suficientemente similar al blanco que podríamos encontrar en textos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 básicos.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Al ser similar a algunas tonalidades de piel evoca cercanía al usuario.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Tras intentar con otras tonalidades similares hemos llegado a la conclusión de que un color más conocido puede ser más amigable.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El contraste que tiene con el negro dista ser común.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pos="0" algn="l"/>
              </a:tabLst>
            </a:pPr>
            <a:r>
              <a:rPr lang="es-ES" sz="12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Un color puro, calmado y humano. </a:t>
            </a:r>
            <a:endParaRPr lang="en-US" sz="12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91" name="CuadroTexto 4"/>
          <p:cNvSpPr/>
          <p:nvPr/>
        </p:nvSpPr>
        <p:spPr>
          <a:xfrm>
            <a:off x="1023113" y="5214240"/>
            <a:ext cx="274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ES" sz="2400" b="0" u="none" strike="noStrike" dirty="0" err="1">
                <a:solidFill>
                  <a:schemeClr val="lt1"/>
                </a:solidFill>
                <a:uFillTx/>
                <a:latin typeface="Planewalker"/>
                <a:ea typeface="Verdana"/>
              </a:rPr>
              <a:t>Wheat</a:t>
            </a:r>
            <a:r>
              <a:rPr lang="es-ES" sz="2400" b="0" u="none" strike="noStrike" dirty="0">
                <a:solidFill>
                  <a:schemeClr val="lt1"/>
                </a:solidFill>
                <a:uFillTx/>
                <a:latin typeface="Planewalker"/>
                <a:ea typeface="Verdana"/>
              </a:rPr>
              <a:t> #</a:t>
            </a:r>
            <a:r>
              <a:rPr lang="es-ES" sz="1800" b="0" u="none" strike="noStrike" dirty="0">
                <a:solidFill>
                  <a:schemeClr val="lt1"/>
                </a:solidFill>
                <a:uFillTx/>
                <a:latin typeface="Planewalker"/>
                <a:ea typeface="Verdana"/>
              </a:rPr>
              <a:t>F5DEB3</a:t>
            </a:r>
            <a:r>
              <a:rPr lang="es-ES" sz="1800" b="0" u="none" strike="noStrike" dirty="0">
                <a:solidFill>
                  <a:schemeClr val="lt1"/>
                </a:solidFill>
                <a:uFillTx/>
                <a:latin typeface="Century Gothic"/>
                <a:ea typeface="Verdana"/>
              </a:rPr>
              <a:t> </a:t>
            </a:r>
            <a:endParaRPr lang="es-ES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2AD83D-5690-4518-9AE5-38D7EA506B13}"/>
              </a:ext>
            </a:extLst>
          </p:cNvPr>
          <p:cNvSpPr/>
          <p:nvPr/>
        </p:nvSpPr>
        <p:spPr>
          <a:xfrm>
            <a:off x="1023113" y="939240"/>
            <a:ext cx="2782812" cy="4275000"/>
          </a:xfrm>
          <a:prstGeom prst="rect">
            <a:avLst/>
          </a:prstGeom>
          <a:solidFill>
            <a:srgbClr val="F6DE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828800" y="26136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Planewalker"/>
              </a:rPr>
              <a:t>Estructura de la web y palabras clave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293" name="Marcador de contenido 4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9880" y="1983240"/>
            <a:ext cx="11952360" cy="2420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Planewalker"/>
              </a:rPr>
              <a:t>Muchas gracias por su atención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191440" y="698040"/>
            <a:ext cx="36572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s-ES" sz="2400" b="0" u="none" strike="noStrike" cap="all">
                <a:solidFill>
                  <a:schemeClr val="lt1"/>
                </a:solidFill>
                <a:uFillTx/>
                <a:latin typeface="Planewalker"/>
              </a:rPr>
              <a:t>¿Qué es un juego tcg?</a:t>
            </a:r>
            <a:endParaRPr lang="en-US" sz="24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84360" y="685800"/>
            <a:ext cx="5943240" cy="530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8307360" y="2383200"/>
            <a:ext cx="3657240" cy="209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TCG o Trading Card Game describe a todos aquellos juegos de cartas coleccionables 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Los mayores nombres: Magic: The Gathering, Yu-Gi-Oh!, Pokémon, etc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25" name="Picture 2" descr="1000 PLAYED/DAMAGED YUGIOH CARDS ULTIMATE LOT YU-GI-OH! INSTANT  COLLECTION!!! | eBay"/>
          <p:cNvPicPr/>
          <p:nvPr/>
        </p:nvPicPr>
        <p:blipFill>
          <a:blip r:embed="rId2"/>
          <a:stretch/>
        </p:blipFill>
        <p:spPr>
          <a:xfrm>
            <a:off x="219240" y="685800"/>
            <a:ext cx="3893760" cy="291996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6" name="Picture 4" descr="How to Play Magic: The Gathering | A Beginner's Guide - LoveThyNerd.com"/>
          <p:cNvPicPr/>
          <p:nvPr/>
        </p:nvPicPr>
        <p:blipFill>
          <a:blip r:embed="rId3"/>
          <a:stretch/>
        </p:blipFill>
        <p:spPr>
          <a:xfrm>
            <a:off x="227160" y="3855240"/>
            <a:ext cx="3978360" cy="223776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7" name="Picture 6" descr="The Best Pokémon TCG Decks Right Now (November 2024) | TCGplayer Infinite"/>
          <p:cNvPicPr/>
          <p:nvPr/>
        </p:nvPicPr>
        <p:blipFill>
          <a:blip r:embed="rId4"/>
          <a:stretch/>
        </p:blipFill>
        <p:spPr>
          <a:xfrm>
            <a:off x="4185360" y="685800"/>
            <a:ext cx="3933360" cy="287244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8" name="Picture 8" descr="The Most Valuable Cards In Rise Of The Floodborn - Lorcana"/>
          <p:cNvPicPr/>
          <p:nvPr/>
        </p:nvPicPr>
        <p:blipFill>
          <a:blip r:embed="rId5"/>
          <a:srcRect b="7412"/>
          <a:stretch/>
        </p:blipFill>
        <p:spPr>
          <a:xfrm>
            <a:off x="4267080" y="3862080"/>
            <a:ext cx="4001760" cy="185256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62880" y="506520"/>
            <a:ext cx="8534160" cy="85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Planewalker"/>
              </a:rPr>
              <a:t>Análisis general del mercado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202320" y="2020320"/>
            <a:ext cx="5938560" cy="374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0000" lnSpcReduction="20000"/>
          </a:bodyPr>
          <a:lstStyle/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23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- </a:t>
            </a:r>
            <a:r>
              <a:rPr lang="es-ES" sz="2300" b="1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Minimalismo </a:t>
            </a: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en diseño y logos </a:t>
            </a:r>
            <a:endParaRPr lang="en-US" sz="23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- </a:t>
            </a:r>
            <a:r>
              <a:rPr lang="es-ES" sz="2300" b="1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Colores llamativos </a:t>
            </a: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relacionados con la marca </a:t>
            </a:r>
            <a:endParaRPr lang="en-US" sz="23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- </a:t>
            </a:r>
            <a:r>
              <a:rPr lang="es-ES" sz="2300" b="1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Interfaz sin elementos puntiagudos</a:t>
            </a: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, más redondeado y amigable </a:t>
            </a:r>
            <a:endParaRPr lang="en-US" sz="23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- Elementos de diseño comunes: o Menú </a:t>
            </a:r>
            <a:r>
              <a:rPr lang="es-ES" sz="2300" b="1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desplegable </a:t>
            </a:r>
            <a:endParaRPr lang="en-US" sz="23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o Uso de </a:t>
            </a:r>
            <a:r>
              <a:rPr lang="es-ES" sz="2300" b="1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dropdowns </a:t>
            </a:r>
            <a:endParaRPr lang="en-US" sz="23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o Iconos de </a:t>
            </a:r>
            <a:r>
              <a:rPr lang="es-ES" sz="2300" b="1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carrito y usuario </a:t>
            </a: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para los respectivos servicios </a:t>
            </a:r>
            <a:endParaRPr lang="en-US" sz="23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o </a:t>
            </a:r>
            <a:r>
              <a:rPr lang="es-ES" sz="2300" b="1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Footers </a:t>
            </a:r>
            <a:r>
              <a:rPr lang="es-ES" sz="23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más anchos que hace años </a:t>
            </a:r>
            <a:endParaRPr lang="en-US" sz="23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31" name="Imagen 6"/>
          <p:cNvSpPr/>
          <p:nvPr/>
        </p:nvSpPr>
        <p:spPr>
          <a:xfrm flipH="1">
            <a:off x="9624240" y="1612080"/>
            <a:ext cx="2273400" cy="400356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Imagen 8"/>
          <p:cNvSpPr/>
          <p:nvPr/>
        </p:nvSpPr>
        <p:spPr>
          <a:xfrm>
            <a:off x="5759640" y="3534120"/>
            <a:ext cx="3697920" cy="208188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83040" y="90720"/>
            <a:ext cx="11713680" cy="772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600" b="0" u="none" strike="noStrike" cap="all">
                <a:solidFill>
                  <a:schemeClr val="lt1"/>
                </a:solidFill>
                <a:uFillTx/>
                <a:latin typeface="Planewalker"/>
              </a:rPr>
              <a:t>Breve muestra de nuestra competencia</a:t>
            </a:r>
            <a:endParaRPr lang="en-US" sz="36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234" name="Imagen 3"/>
          <p:cNvPicPr/>
          <p:nvPr/>
        </p:nvPicPr>
        <p:blipFill>
          <a:blip r:embed="rId2"/>
          <a:stretch/>
        </p:blipFill>
        <p:spPr>
          <a:xfrm>
            <a:off x="291600" y="953280"/>
            <a:ext cx="3782520" cy="156672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5" name="Imagen 4"/>
          <p:cNvPicPr/>
          <p:nvPr/>
        </p:nvPicPr>
        <p:blipFill>
          <a:blip r:embed="rId3"/>
          <a:stretch/>
        </p:blipFill>
        <p:spPr>
          <a:xfrm>
            <a:off x="380520" y="2688480"/>
            <a:ext cx="3039480" cy="1019520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760" dist="37674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6" name="Imagen 5"/>
          <p:cNvPicPr/>
          <p:nvPr/>
        </p:nvPicPr>
        <p:blipFill>
          <a:blip r:embed="rId4"/>
          <a:stretch/>
        </p:blipFill>
        <p:spPr>
          <a:xfrm>
            <a:off x="253440" y="5569560"/>
            <a:ext cx="4398480" cy="1148760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760" dist="37674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7" name="Imagen 6"/>
          <p:cNvPicPr/>
          <p:nvPr/>
        </p:nvPicPr>
        <p:blipFill>
          <a:blip r:embed="rId5"/>
          <a:stretch/>
        </p:blipFill>
        <p:spPr>
          <a:xfrm>
            <a:off x="465840" y="3821760"/>
            <a:ext cx="2214000" cy="1608120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760" dist="37674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8" name="Imagen 7"/>
          <p:cNvPicPr/>
          <p:nvPr/>
        </p:nvPicPr>
        <p:blipFill>
          <a:blip r:embed="rId6"/>
          <a:stretch/>
        </p:blipFill>
        <p:spPr>
          <a:xfrm>
            <a:off x="6661080" y="959400"/>
            <a:ext cx="5053680" cy="1097640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760" dist="37674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9" name="Imagen 8"/>
          <p:cNvPicPr/>
          <p:nvPr/>
        </p:nvPicPr>
        <p:blipFill>
          <a:blip r:embed="rId7"/>
          <a:stretch/>
        </p:blipFill>
        <p:spPr>
          <a:xfrm>
            <a:off x="8100000" y="2275920"/>
            <a:ext cx="3420000" cy="1328400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760" dist="37674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0" name="Imagen 9"/>
          <p:cNvPicPr/>
          <p:nvPr/>
        </p:nvPicPr>
        <p:blipFill>
          <a:blip r:embed="rId8"/>
          <a:stretch/>
        </p:blipFill>
        <p:spPr>
          <a:xfrm>
            <a:off x="8809200" y="3720600"/>
            <a:ext cx="2710800" cy="1500480"/>
          </a:xfrm>
          <a:prstGeom prst="rect">
            <a:avLst/>
          </a:prstGeom>
          <a:ln w="0">
            <a:noFill/>
          </a:ln>
        </p:spPr>
      </p:pic>
      <p:pic>
        <p:nvPicPr>
          <p:cNvPr id="241" name="Imagen 10"/>
          <p:cNvPicPr/>
          <p:nvPr/>
        </p:nvPicPr>
        <p:blipFill>
          <a:blip r:embed="rId9"/>
          <a:stretch/>
        </p:blipFill>
        <p:spPr>
          <a:xfrm>
            <a:off x="4140000" y="3734280"/>
            <a:ext cx="3943800" cy="1608120"/>
          </a:xfrm>
          <a:prstGeom prst="rect">
            <a:avLst/>
          </a:prstGeom>
          <a:ln w="0">
            <a:noFill/>
          </a:ln>
        </p:spPr>
      </p:pic>
      <p:pic>
        <p:nvPicPr>
          <p:cNvPr id="242" name="Imagen 11"/>
          <p:cNvPicPr/>
          <p:nvPr/>
        </p:nvPicPr>
        <p:blipFill>
          <a:blip r:embed="rId10"/>
          <a:stretch/>
        </p:blipFill>
        <p:spPr>
          <a:xfrm>
            <a:off x="8460000" y="5553360"/>
            <a:ext cx="3632400" cy="926640"/>
          </a:xfrm>
          <a:prstGeom prst="rect">
            <a:avLst/>
          </a:prstGeom>
          <a:ln w="0">
            <a:noFill/>
          </a:ln>
        </p:spPr>
      </p:pic>
      <p:pic>
        <p:nvPicPr>
          <p:cNvPr id="243" name="Imagen 12"/>
          <p:cNvPicPr/>
          <p:nvPr/>
        </p:nvPicPr>
        <p:blipFill>
          <a:blip r:embed="rId11"/>
          <a:stretch/>
        </p:blipFill>
        <p:spPr>
          <a:xfrm>
            <a:off x="5400000" y="5580000"/>
            <a:ext cx="2995560" cy="1230120"/>
          </a:xfrm>
          <a:prstGeom prst="rect">
            <a:avLst/>
          </a:prstGeom>
          <a:ln w="0">
            <a:noFill/>
          </a:ln>
        </p:spPr>
      </p:pic>
      <p:pic>
        <p:nvPicPr>
          <p:cNvPr id="244" name="Imagen 243"/>
          <p:cNvPicPr/>
          <p:nvPr/>
        </p:nvPicPr>
        <p:blipFill>
          <a:blip r:embed="rId12"/>
          <a:stretch/>
        </p:blipFill>
        <p:spPr>
          <a:xfrm>
            <a:off x="4399200" y="2286720"/>
            <a:ext cx="3520800" cy="1133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722840" y="508680"/>
            <a:ext cx="601956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2800" b="1" u="none" strike="noStrike" cap="all">
                <a:solidFill>
                  <a:schemeClr val="lt1"/>
                </a:solidFill>
                <a:uFillTx/>
                <a:latin typeface="Planewalker"/>
              </a:rPr>
              <a:t>Reflexión sobre puntos comunes.</a:t>
            </a:r>
            <a:endParaRPr lang="en-US" sz="28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46" name="Marcador de posición de imagen 5"/>
          <p:cNvSpPr/>
          <p:nvPr/>
        </p:nvSpPr>
        <p:spPr>
          <a:xfrm>
            <a:off x="988920" y="914400"/>
            <a:ext cx="3280680" cy="4571640"/>
          </a:xfrm>
          <a:prstGeom prst="snip2DiagRect">
            <a:avLst>
              <a:gd name="adj1" fmla="val 10815"/>
              <a:gd name="adj2" fmla="val 0"/>
            </a:avLst>
          </a:prstGeom>
          <a:blipFill rotWithShape="0">
            <a:blip r:embed="rId2"/>
            <a:srcRect/>
            <a:stretch/>
          </a:blipFill>
          <a:ln w="15875">
            <a:solidFill>
              <a:srgbClr val="FFFFFF">
                <a:alpha val="40000"/>
              </a:srgbClr>
            </a:solidFill>
            <a:round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721400" y="1763640"/>
            <a:ext cx="6021000" cy="2048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Colores cálidos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Tendencias, novedades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Calendario de eventos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Formas amigables y redondeadas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lang="es-ES" sz="18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Carrusel de eventos y lanzamientos</a:t>
            </a:r>
            <a:endParaRPr lang="en-US" sz="1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828800" y="449352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s-ES" sz="3200" b="0" u="none" strike="noStrike" cap="all">
                <a:solidFill>
                  <a:schemeClr val="lt1"/>
                </a:solidFill>
                <a:uFillTx/>
                <a:latin typeface="Planewalker"/>
              </a:rPr>
              <a:t>Proceso de elección de un logo</a:t>
            </a:r>
            <a:endParaRPr lang="en-US" sz="32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704520" y="336960"/>
            <a:ext cx="464940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800" b="0" u="none" strike="noStrike">
                <a:solidFill>
                  <a:schemeClr val="lt1"/>
                </a:solidFill>
                <a:uFillTx/>
                <a:latin typeface="Planewalker"/>
                <a:ea typeface="Verdana"/>
              </a:rPr>
              <a:t>Logo antiguo</a:t>
            </a:r>
            <a:endParaRPr lang="en-US" sz="2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50" name="Marcador de contenido 7"/>
          <p:cNvSpPr/>
          <p:nvPr/>
        </p:nvSpPr>
        <p:spPr>
          <a:xfrm>
            <a:off x="1522080" y="1228680"/>
            <a:ext cx="3030120" cy="303012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822360" y="335520"/>
            <a:ext cx="466488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2800" b="0" u="none" strike="noStrike">
                <a:solidFill>
                  <a:schemeClr val="lt1"/>
                </a:solidFill>
                <a:uFillTx/>
                <a:latin typeface="Planewalker"/>
              </a:rPr>
              <a:t>Logo nuevo</a:t>
            </a:r>
            <a:endParaRPr lang="en-US" sz="28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52" name="Marcador de contenido 9"/>
          <p:cNvSpPr/>
          <p:nvPr/>
        </p:nvSpPr>
        <p:spPr>
          <a:xfrm>
            <a:off x="7639560" y="1228680"/>
            <a:ext cx="3030120" cy="303012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085160" y="685800"/>
            <a:ext cx="36572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s-ES" sz="2400" b="0" u="none" strike="noStrike" cap="all">
                <a:solidFill>
                  <a:schemeClr val="lt1"/>
                </a:solidFill>
                <a:uFillTx/>
                <a:latin typeface="Planewalker"/>
              </a:rPr>
              <a:t>Motivos para el cambio</a:t>
            </a:r>
            <a:endParaRPr lang="en-US" sz="24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84360" y="685800"/>
            <a:ext cx="5943240" cy="530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992280" y="2328840"/>
            <a:ext cx="3657240" cy="209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Como se mencionó anteriormente, los diseños actuales tienden a ser más minimalistas, disminuyen los costes en diseño y son agradables a la vista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56" name="Picture 2" descr="El diseño gráfico minimalista | waka ®"/>
          <p:cNvPicPr/>
          <p:nvPr/>
        </p:nvPicPr>
        <p:blipFill>
          <a:blip r:embed="rId2"/>
          <a:stretch/>
        </p:blipFill>
        <p:spPr>
          <a:xfrm>
            <a:off x="684360" y="751680"/>
            <a:ext cx="6037560" cy="524520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085160" y="685800"/>
            <a:ext cx="36572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s-ES" sz="2400" b="0" u="none" strike="noStrike" cap="all">
                <a:solidFill>
                  <a:schemeClr val="lt1"/>
                </a:solidFill>
                <a:uFillTx/>
                <a:latin typeface="Planewalker"/>
              </a:rPr>
              <a:t>Creación del wireframe</a:t>
            </a:r>
            <a:endParaRPr lang="en-US" sz="2400" b="0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84360" y="685800"/>
            <a:ext cx="5943240" cy="530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0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7085160" y="2209680"/>
            <a:ext cx="3657240" cy="209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s-ES" sz="1600" b="0" u="none" strike="noStrik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Tras los diseños a papel de cada uno de los miembros, vistos a la izquierda, tomamos en cuenta varios puntos comunes a la hora de digitalizar</a:t>
            </a:r>
            <a:endParaRPr lang="en-US" sz="1600" b="0" u="none" strike="noStrik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60" name="Imagen 4"/>
          <p:cNvPicPr/>
          <p:nvPr/>
        </p:nvPicPr>
        <p:blipFill>
          <a:blip r:embed="rId2"/>
          <a:stretch/>
        </p:blipFill>
        <p:spPr>
          <a:xfrm>
            <a:off x="1231560" y="317160"/>
            <a:ext cx="1751760" cy="246276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1" name="Imagen 6"/>
          <p:cNvPicPr/>
          <p:nvPr/>
        </p:nvPicPr>
        <p:blipFill>
          <a:blip r:embed="rId3"/>
          <a:stretch/>
        </p:blipFill>
        <p:spPr>
          <a:xfrm>
            <a:off x="3851640" y="320400"/>
            <a:ext cx="1908000" cy="228816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2" name="Imagen 7"/>
          <p:cNvPicPr/>
          <p:nvPr/>
        </p:nvPicPr>
        <p:blipFill>
          <a:blip r:embed="rId4"/>
          <a:stretch/>
        </p:blipFill>
        <p:spPr>
          <a:xfrm>
            <a:off x="788040" y="2887920"/>
            <a:ext cx="2768760" cy="195624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3" name="Imagen 8"/>
          <p:cNvPicPr/>
          <p:nvPr/>
        </p:nvPicPr>
        <p:blipFill>
          <a:blip r:embed="rId5"/>
          <a:stretch/>
        </p:blipFill>
        <p:spPr>
          <a:xfrm>
            <a:off x="4014360" y="2793240"/>
            <a:ext cx="1390680" cy="214560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4" name="Imagen 9"/>
          <p:cNvPicPr/>
          <p:nvPr/>
        </p:nvPicPr>
        <p:blipFill>
          <a:blip r:embed="rId6"/>
          <a:stretch/>
        </p:blipFill>
        <p:spPr>
          <a:xfrm>
            <a:off x="925560" y="4939200"/>
            <a:ext cx="1993680" cy="180792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5" name="Imagen 10"/>
          <p:cNvPicPr/>
          <p:nvPr/>
        </p:nvPicPr>
        <p:blipFill>
          <a:blip r:embed="rId7"/>
          <a:stretch/>
        </p:blipFill>
        <p:spPr>
          <a:xfrm>
            <a:off x="4200120" y="4977000"/>
            <a:ext cx="1018800" cy="177012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n 10"/>
          <p:cNvPicPr/>
          <p:nvPr/>
        </p:nvPicPr>
        <p:blipFill>
          <a:blip r:embed="rId2"/>
          <a:stretch/>
        </p:blipFill>
        <p:spPr>
          <a:xfrm>
            <a:off x="391680" y="141840"/>
            <a:ext cx="5726520" cy="315900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7" name="Imagen 11"/>
          <p:cNvPicPr/>
          <p:nvPr/>
        </p:nvPicPr>
        <p:blipFill>
          <a:blip r:embed="rId3"/>
          <a:stretch/>
        </p:blipFill>
        <p:spPr>
          <a:xfrm>
            <a:off x="391680" y="3465720"/>
            <a:ext cx="5726520" cy="3202920"/>
          </a:xfrm>
          <a:prstGeom prst="rect">
            <a:avLst/>
          </a:prstGeom>
          <a:ln w="0">
            <a:noFill/>
          </a:ln>
          <a:effectLst>
            <a:outerShdw blurRad="190440" algn="tl" rotWithShape="0">
              <a:srgbClr val="000000">
                <a:alpha val="70000"/>
              </a:srgbClr>
            </a:outerShdw>
          </a:effectLst>
        </p:spPr>
      </p:pic>
      <p:sp>
        <p:nvSpPr>
          <p:cNvPr id="268" name="Imagen 12"/>
          <p:cNvSpPr/>
          <p:nvPr/>
        </p:nvSpPr>
        <p:spPr>
          <a:xfrm>
            <a:off x="8018280" y="269640"/>
            <a:ext cx="2839320" cy="303120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4"/>
            <a:srcRect/>
            <a:stretch/>
          </a:blipFill>
          <a:ln w="88900" cap="sq">
            <a:solidFill>
              <a:srgbClr val="FFFFFF"/>
            </a:solidFill>
            <a:miter/>
          </a:ln>
          <a:effectLst>
            <a:outerShdw blurRad="25416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Imagen 13"/>
          <p:cNvSpPr/>
          <p:nvPr/>
        </p:nvSpPr>
        <p:spPr>
          <a:xfrm>
            <a:off x="8013240" y="3626640"/>
            <a:ext cx="2769120" cy="296136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5"/>
            <a:srcRect/>
            <a:stretch/>
          </a:blipFill>
          <a:ln w="88900" cap="sq">
            <a:solidFill>
              <a:srgbClr val="FFFFFF"/>
            </a:solidFill>
            <a:miter/>
          </a:ln>
          <a:effectLst>
            <a:outerShdw blurRad="25416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b="10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206</TotalTime>
  <Words>629</Words>
  <Application>Microsoft Office PowerPoint</Application>
  <PresentationFormat>Panorámica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17</vt:i4>
      </vt:variant>
      <vt:variant>
        <vt:lpstr>Títulos de diapositiva</vt:lpstr>
      </vt:variant>
      <vt:variant>
        <vt:i4>18</vt:i4>
      </vt:variant>
    </vt:vector>
  </HeadingPairs>
  <TitlesOfParts>
    <vt:vector size="43" baseType="lpstr">
      <vt:lpstr>Arial</vt:lpstr>
      <vt:lpstr>Century Gothic</vt:lpstr>
      <vt:lpstr>Planewalker</vt:lpstr>
      <vt:lpstr>Symbol</vt:lpstr>
      <vt:lpstr>Times New Roman</vt:lpstr>
      <vt:lpstr>Verdana</vt:lpstr>
      <vt:lpstr>Wingdings</vt:lpstr>
      <vt:lpstr>Wingdings 3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Sector</vt:lpstr>
      <vt:lpstr>ARCADIA Tu tienda TCG</vt:lpstr>
      <vt:lpstr>¿Qué es un juego tcg?</vt:lpstr>
      <vt:lpstr>Análisis general del mercado</vt:lpstr>
      <vt:lpstr>Breve muestra de nuestra competencia</vt:lpstr>
      <vt:lpstr>Reflexión sobre puntos comunes.</vt:lpstr>
      <vt:lpstr>Proceso de elección de un logo</vt:lpstr>
      <vt:lpstr>Motivos para el cambio</vt:lpstr>
      <vt:lpstr>Creación del wireframe</vt:lpstr>
      <vt:lpstr>Presentación de PowerPoint</vt:lpstr>
      <vt:lpstr>Elección de la palera provisional y definitiva</vt:lpstr>
      <vt:lpstr>¿Por qué cambiar?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de la web y palabras clave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ARCADIA Tu tienda TCG</dc:title>
  <dc:subject/>
  <dc:creator>AnotherOne</dc:creator>
  <dc:description/>
  <cp:lastModifiedBy>Javito</cp:lastModifiedBy>
  <cp:revision>19</cp:revision>
  <dcterms:created xsi:type="dcterms:W3CDTF">2024-11-23T08:45:06Z</dcterms:created>
  <dcterms:modified xsi:type="dcterms:W3CDTF">2024-11-29T07:32:59Z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18</vt:i4>
  </property>
</Properties>
</file>